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wmf" ContentType="image/x-wmf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wmf" ContentType="image/x-wmf"/>
  <Override PartName="/ppt/media/image21.wmf" ContentType="image/x-wmf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2200" cy="409680"/>
          </a:xfrm>
          <a:prstGeom prst="rect">
            <a:avLst/>
          </a:prstGeom>
          <a:ln w="0">
            <a:noFill/>
          </a:ln>
        </p:spPr>
      </p:pic>
      <p:pic>
        <p:nvPicPr>
          <p:cNvPr id="1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2200" cy="269280"/>
          </a:xfrm>
          <a:prstGeom prst="rect">
            <a:avLst/>
          </a:prstGeom>
          <a:ln w="0">
            <a:noFill/>
          </a:ln>
        </p:spPr>
      </p:pic>
      <p:pic>
        <p:nvPicPr>
          <p:cNvPr id="2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7800" cy="252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png"/><Relationship Id="rId3" Type="http://schemas.openxmlformats.org/officeDocument/2006/relationships/hyperlink" Target="https://twitter.com/LeNematode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rekyt.github.io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twitter.com/LeNematode" TargetMode="External"/><Relationship Id="rId3" Type="http://schemas.openxmlformats.org/officeDocument/2006/relationships/image" Target="../media/image8.png"/><Relationship Id="rId4" Type="http://schemas.openxmlformats.org/officeDocument/2006/relationships/hyperlink" Target="https://rekyt.github.io/" TargetMode="External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platzhalter 1"/>
          <p:cNvSpPr/>
          <p:nvPr/>
        </p:nvSpPr>
        <p:spPr>
          <a:xfrm>
            <a:off x="540000" y="3013560"/>
            <a:ext cx="683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Matthias Grenié</a:t>
            </a:r>
            <a:r>
              <a:rPr b="0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, Petr Pyšek, Franz Essl, Patrick Weigelt, Holger Kreft, Mark van Kleunen, Wayne Dawson, Ingolf Kühn, Helge Bruelheide, Marten Winter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8" name="Textplatzhalter 2"/>
          <p:cNvSpPr/>
          <p:nvPr/>
        </p:nvSpPr>
        <p:spPr>
          <a:xfrm>
            <a:off x="540000" y="1779840"/>
            <a:ext cx="683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 barrier to global plant invasion ecology: gaps in trait availability for alien species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platzhalter 6"/>
          <p:cNvSpPr/>
          <p:nvPr/>
        </p:nvSpPr>
        <p:spPr>
          <a:xfrm>
            <a:off x="540000" y="4055760"/>
            <a:ext cx="6838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Neobiota 2022 – Tuesday 13</a:t>
            </a:r>
            <a:r>
              <a:rPr b="0" lang="en-US" sz="1050" spc="-1" strike="noStrike" baseline="33000">
                <a:solidFill>
                  <a:srgbClr val="000000"/>
                </a:solidFill>
                <a:latin typeface="Verdana"/>
                <a:ea typeface="DejaVu Sans"/>
              </a:rPr>
              <a:t>th</a:t>
            </a: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 of September 2022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17085" r="0" b="0"/>
          <a:stretch/>
        </p:blipFill>
        <p:spPr>
          <a:xfrm>
            <a:off x="5832000" y="216000"/>
            <a:ext cx="3233520" cy="1439280"/>
          </a:xfrm>
          <a:prstGeom prst="rect">
            <a:avLst/>
          </a:prstGeom>
          <a:ln w="0">
            <a:noFill/>
          </a:ln>
        </p:spPr>
      </p:pic>
      <p:grpSp>
        <p:nvGrpSpPr>
          <p:cNvPr id="121" name=""/>
          <p:cNvGrpSpPr/>
          <p:nvPr/>
        </p:nvGrpSpPr>
        <p:grpSpPr>
          <a:xfrm>
            <a:off x="2608200" y="4532040"/>
            <a:ext cx="1670040" cy="468720"/>
            <a:chOff x="2608200" y="4532040"/>
            <a:chExt cx="1670040" cy="468720"/>
          </a:xfrm>
        </p:grpSpPr>
        <p:pic>
          <p:nvPicPr>
            <p:cNvPr id="122" name="" descr=""/>
            <p:cNvPicPr/>
            <p:nvPr/>
          </p:nvPicPr>
          <p:blipFill>
            <a:blip r:embed="rId2"/>
            <a:stretch/>
          </p:blipFill>
          <p:spPr>
            <a:xfrm>
              <a:off x="2608200" y="4532040"/>
              <a:ext cx="574200" cy="468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3" name=""/>
            <p:cNvSpPr/>
            <p:nvPr/>
          </p:nvSpPr>
          <p:spPr>
            <a:xfrm>
              <a:off x="3132000" y="4641840"/>
              <a:ext cx="1146240" cy="24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3"/>
                </a:rPr>
                <a:t>@LeNematode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>
            <a:off x="4532760" y="4513680"/>
            <a:ext cx="2223360" cy="505440"/>
            <a:chOff x="4532760" y="4513680"/>
            <a:chExt cx="2223360" cy="505440"/>
          </a:xfrm>
        </p:grpSpPr>
        <p:pic>
          <p:nvPicPr>
            <p:cNvPr id="125" name="" descr=""/>
            <p:cNvPicPr/>
            <p:nvPr/>
          </p:nvPicPr>
          <p:blipFill>
            <a:blip r:embed="rId4"/>
            <a:stretch/>
          </p:blipFill>
          <p:spPr>
            <a:xfrm>
              <a:off x="4532760" y="4513680"/>
              <a:ext cx="505440" cy="50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"/>
            <p:cNvSpPr/>
            <p:nvPr/>
          </p:nvSpPr>
          <p:spPr>
            <a:xfrm>
              <a:off x="5004000" y="4641840"/>
              <a:ext cx="1752120" cy="24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5"/>
                </a:rPr>
                <a:t>https://rekyt.github.io/</a:t>
              </a:r>
              <a:endParaRPr b="0" lang="en-US" sz="1050" spc="-1" strike="noStrike">
                <a:latin typeface="Arial"/>
              </a:endParaRPr>
            </a:p>
          </p:txBody>
        </p:sp>
      </p:grpSp>
      <p:sp>
        <p:nvSpPr>
          <p:cNvPr id="127" name=""/>
          <p:cNvSpPr txBox="1"/>
          <p:nvPr/>
        </p:nvSpPr>
        <p:spPr>
          <a:xfrm>
            <a:off x="468000" y="792000"/>
            <a:ext cx="4104720" cy="854640"/>
          </a:xfrm>
          <a:prstGeom prst="rect">
            <a:avLst/>
          </a:prstGeom>
          <a:blipFill rotWithShape="0">
            <a:blip r:embed="rId6"/>
            <a:stretch/>
          </a:blipFill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6670800" y="3636000"/>
            <a:ext cx="2148120" cy="78948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4" descr=""/>
          <p:cNvPicPr/>
          <p:nvPr/>
        </p:nvPicPr>
        <p:blipFill>
          <a:blip r:embed="rId8"/>
          <a:stretch/>
        </p:blipFill>
        <p:spPr>
          <a:xfrm>
            <a:off x="6926040" y="2160000"/>
            <a:ext cx="1892880" cy="1258920"/>
          </a:xfrm>
          <a:prstGeom prst="rect">
            <a:avLst/>
          </a:prstGeom>
          <a:ln w="0">
            <a:noFill/>
          </a:ln>
        </p:spPr>
      </p:pic>
      <p:grpSp>
        <p:nvGrpSpPr>
          <p:cNvPr id="130" name=""/>
          <p:cNvGrpSpPr/>
          <p:nvPr/>
        </p:nvGrpSpPr>
        <p:grpSpPr>
          <a:xfrm>
            <a:off x="432000" y="4641840"/>
            <a:ext cx="1872000" cy="248760"/>
            <a:chOff x="432000" y="4641840"/>
            <a:chExt cx="1872000" cy="248760"/>
          </a:xfrm>
        </p:grpSpPr>
        <p:sp>
          <p:nvSpPr>
            <p:cNvPr id="131" name=""/>
            <p:cNvSpPr/>
            <p:nvPr/>
          </p:nvSpPr>
          <p:spPr>
            <a:xfrm>
              <a:off x="432000" y="4641840"/>
              <a:ext cx="1872000" cy="24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</a:rPr>
                <a:t>matthias.grenie@idiv.de</a:t>
              </a:r>
              <a:endParaRPr b="0" lang="en-US" sz="105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oliennummernplatzhalter 1_3"/>
          <p:cNvSpPr/>
          <p:nvPr/>
        </p:nvSpPr>
        <p:spPr>
          <a:xfrm>
            <a:off x="7560000" y="4680000"/>
            <a:ext cx="1198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766A92A-2967-4477-8D25-C53C9E72FB05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9" name="Textplatzhalter 2_3"/>
          <p:cNvSpPr/>
          <p:nvPr/>
        </p:nvSpPr>
        <p:spPr>
          <a:xfrm>
            <a:off x="539640" y="376200"/>
            <a:ext cx="8243640" cy="5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Perspectives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86000" y="1009440"/>
            <a:ext cx="6659280" cy="283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Identify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the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drivers of trait knowledge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in alien species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(range size, country of origin, growth form, invasiveness, etc.)</a:t>
            </a: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Analyze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amount of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geolocated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information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trait provenance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Prioritize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/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regions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/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traits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on which to close the gaps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→ costs, heavily invaded region, easy to “close” region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6822360" y="576000"/>
            <a:ext cx="2104920" cy="1381320"/>
          </a:xfrm>
          <a:prstGeom prst="rect">
            <a:avLst/>
          </a:prstGeom>
          <a:ln w="0">
            <a:noFill/>
          </a:ln>
        </p:spPr>
      </p:pic>
      <p:sp>
        <p:nvSpPr>
          <p:cNvPr id="222" name="TextBox 8"/>
          <p:cNvSpPr/>
          <p:nvPr/>
        </p:nvSpPr>
        <p:spPr>
          <a:xfrm rot="15000">
            <a:off x="6624720" y="1924560"/>
            <a:ext cx="2158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Etard et al. 2020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6840000" y="2572560"/>
            <a:ext cx="1770120" cy="1566720"/>
          </a:xfrm>
          <a:prstGeom prst="rect">
            <a:avLst/>
          </a:prstGeom>
          <a:ln w="0">
            <a:noFill/>
          </a:ln>
        </p:spPr>
      </p:pic>
      <p:sp>
        <p:nvSpPr>
          <p:cNvPr id="224" name="TextBox 10"/>
          <p:cNvSpPr/>
          <p:nvPr/>
        </p:nvSpPr>
        <p:spPr>
          <a:xfrm rot="15000">
            <a:off x="6624720" y="4156560"/>
            <a:ext cx="2158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Laughlin 2014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oliennummernplatzhalter 1_4"/>
          <p:cNvSpPr/>
          <p:nvPr/>
        </p:nvSpPr>
        <p:spPr>
          <a:xfrm>
            <a:off x="7560000" y="4680000"/>
            <a:ext cx="1198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E988CA0-E5EC-4CCD-ADAB-B26B779E768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26" name="Textplatzhalter 2_5"/>
          <p:cNvSpPr/>
          <p:nvPr/>
        </p:nvSpPr>
        <p:spPr>
          <a:xfrm>
            <a:off x="539640" y="376200"/>
            <a:ext cx="8243640" cy="5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Closing the trait gaps?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5760000" y="3295800"/>
            <a:ext cx="3059280" cy="73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Recent Examples</a:t>
            </a:r>
            <a:br>
              <a:rPr sz="1800"/>
            </a:b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LT-Brazil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(Mariano et al. 2021)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FunAndes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(Baez et al. 2022)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28" name=""/>
          <p:cNvGrpSpPr/>
          <p:nvPr/>
        </p:nvGrpSpPr>
        <p:grpSpPr>
          <a:xfrm>
            <a:off x="810000" y="972360"/>
            <a:ext cx="2213280" cy="2734920"/>
            <a:chOff x="810000" y="972360"/>
            <a:chExt cx="2213280" cy="2734920"/>
          </a:xfrm>
        </p:grpSpPr>
        <p:sp>
          <p:nvSpPr>
            <p:cNvPr id="229" name=""/>
            <p:cNvSpPr/>
            <p:nvPr/>
          </p:nvSpPr>
          <p:spPr>
            <a:xfrm>
              <a:off x="810000" y="972360"/>
              <a:ext cx="1979280" cy="73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Scientific Literature (+</a:t>
              </a:r>
              <a:r>
                <a:rPr b="1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Floras</a:t>
              </a: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?)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30" name="" descr=""/>
            <p:cNvPicPr/>
            <p:nvPr/>
          </p:nvPicPr>
          <p:blipFill>
            <a:blip r:embed="rId1">
              <a:lum bright="13000"/>
            </a:blip>
            <a:srcRect l="11238" t="0" r="8269" b="19515"/>
            <a:stretch/>
          </p:blipFill>
          <p:spPr>
            <a:xfrm>
              <a:off x="864000" y="1548360"/>
              <a:ext cx="2159280" cy="2158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1" name=""/>
          <p:cNvGrpSpPr/>
          <p:nvPr/>
        </p:nvGrpSpPr>
        <p:grpSpPr>
          <a:xfrm>
            <a:off x="6030000" y="1043640"/>
            <a:ext cx="2519280" cy="2195280"/>
            <a:chOff x="6030000" y="1043640"/>
            <a:chExt cx="2519280" cy="2195280"/>
          </a:xfrm>
        </p:grpSpPr>
        <p:sp>
          <p:nvSpPr>
            <p:cNvPr id="232" name=""/>
            <p:cNvSpPr/>
            <p:nvPr/>
          </p:nvSpPr>
          <p:spPr>
            <a:xfrm>
              <a:off x="6030000" y="1043640"/>
              <a:ext cx="2519280" cy="30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Call for data contributions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33" name="" descr=""/>
            <p:cNvPicPr/>
            <p:nvPr/>
          </p:nvPicPr>
          <p:blipFill>
            <a:blip r:embed="rId2">
              <a:lum bright="-25000"/>
            </a:blip>
            <a:stretch/>
          </p:blipFill>
          <p:spPr>
            <a:xfrm flipH="1">
              <a:off x="6300720" y="1371240"/>
              <a:ext cx="1979280" cy="1867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4" name=""/>
          <p:cNvGrpSpPr/>
          <p:nvPr/>
        </p:nvGrpSpPr>
        <p:grpSpPr>
          <a:xfrm>
            <a:off x="3484080" y="972000"/>
            <a:ext cx="2221560" cy="2734920"/>
            <a:chOff x="3484080" y="972000"/>
            <a:chExt cx="2221560" cy="2734920"/>
          </a:xfrm>
        </p:grpSpPr>
        <p:sp>
          <p:nvSpPr>
            <p:cNvPr id="235" name=""/>
            <p:cNvSpPr/>
            <p:nvPr/>
          </p:nvSpPr>
          <p:spPr>
            <a:xfrm>
              <a:off x="3484080" y="972000"/>
              <a:ext cx="2221560" cy="51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Distributed Field Campaign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236" name="" descr=""/>
            <p:cNvPicPr/>
            <p:nvPr/>
          </p:nvPicPr>
          <p:blipFill>
            <a:blip r:embed="rId3"/>
            <a:srcRect l="12035" t="0" r="12035" b="21762"/>
            <a:stretch/>
          </p:blipFill>
          <p:spPr>
            <a:xfrm>
              <a:off x="3512520" y="1523880"/>
              <a:ext cx="2118600" cy="2183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7" name=""/>
          <p:cNvSpPr/>
          <p:nvPr/>
        </p:nvSpPr>
        <p:spPr>
          <a:xfrm>
            <a:off x="583560" y="4104000"/>
            <a:ext cx="79765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We need a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coordinated global effort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to close the trait gaps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1" dur="indefinite" restart="never" nodeType="tmRoot">
          <p:childTnLst>
            <p:seq>
              <p:cTn id="222" dur="indefinite" nodeType="mainSeq">
                <p:childTnLst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platzhalter 1"/>
          <p:cNvSpPr/>
          <p:nvPr/>
        </p:nvSpPr>
        <p:spPr>
          <a:xfrm>
            <a:off x="1224000" y="3116160"/>
            <a:ext cx="683820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Textplatzhalter 2"/>
          <p:cNvSpPr/>
          <p:nvPr/>
        </p:nvSpPr>
        <p:spPr>
          <a:xfrm>
            <a:off x="1224000" y="1890360"/>
            <a:ext cx="683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Foliennummernplatzhalter 3"/>
          <p:cNvSpPr/>
          <p:nvPr/>
        </p:nvSpPr>
        <p:spPr>
          <a:xfrm>
            <a:off x="7560000" y="4680000"/>
            <a:ext cx="1198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49DFC74-D89B-44E4-B0B0-06ABD89C0A7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grpSp>
        <p:nvGrpSpPr>
          <p:cNvPr id="241" name=""/>
          <p:cNvGrpSpPr/>
          <p:nvPr/>
        </p:nvGrpSpPr>
        <p:grpSpPr>
          <a:xfrm>
            <a:off x="3506040" y="121680"/>
            <a:ext cx="4857840" cy="505440"/>
            <a:chOff x="3506040" y="121680"/>
            <a:chExt cx="4857840" cy="505440"/>
          </a:xfrm>
        </p:grpSpPr>
        <p:grpSp>
          <p:nvGrpSpPr>
            <p:cNvPr id="242" name=""/>
            <p:cNvGrpSpPr/>
            <p:nvPr/>
          </p:nvGrpSpPr>
          <p:grpSpPr>
            <a:xfrm>
              <a:off x="3506040" y="140040"/>
              <a:ext cx="1670040" cy="468720"/>
              <a:chOff x="3506040" y="140040"/>
              <a:chExt cx="1670040" cy="468720"/>
            </a:xfrm>
          </p:grpSpPr>
          <p:pic>
            <p:nvPicPr>
              <p:cNvPr id="243" name="" descr=""/>
              <p:cNvPicPr/>
              <p:nvPr/>
            </p:nvPicPr>
            <p:blipFill>
              <a:blip r:embed="rId1"/>
              <a:stretch/>
            </p:blipFill>
            <p:spPr>
              <a:xfrm>
                <a:off x="3506040" y="140040"/>
                <a:ext cx="574200" cy="4687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44" name=""/>
              <p:cNvSpPr/>
              <p:nvPr/>
            </p:nvSpPr>
            <p:spPr>
              <a:xfrm>
                <a:off x="4029840" y="249840"/>
                <a:ext cx="1146240" cy="248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 u="sng">
                    <a:solidFill>
                      <a:srgbClr val="0000ff"/>
                    </a:solidFill>
                    <a:uFillTx/>
                    <a:latin typeface="Verdana"/>
                    <a:ea typeface="DejaVu Sans"/>
                    <a:hlinkClick r:id="rId2"/>
                  </a:rPr>
                  <a:t>@LeNematode</a:t>
                </a:r>
                <a:endParaRPr b="0" lang="en-US" sz="1050" spc="-1" strike="noStrike">
                  <a:latin typeface="Arial"/>
                </a:endParaRPr>
              </a:p>
            </p:txBody>
          </p:sp>
        </p:grpSp>
        <p:grpSp>
          <p:nvGrpSpPr>
            <p:cNvPr id="245" name=""/>
            <p:cNvGrpSpPr/>
            <p:nvPr/>
          </p:nvGrpSpPr>
          <p:grpSpPr>
            <a:xfrm>
              <a:off x="6140520" y="121680"/>
              <a:ext cx="2223360" cy="505440"/>
              <a:chOff x="6140520" y="121680"/>
              <a:chExt cx="2223360" cy="505440"/>
            </a:xfrm>
          </p:grpSpPr>
          <p:pic>
            <p:nvPicPr>
              <p:cNvPr id="246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6140520" y="121680"/>
                <a:ext cx="505440" cy="5054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47" name=""/>
              <p:cNvSpPr/>
              <p:nvPr/>
            </p:nvSpPr>
            <p:spPr>
              <a:xfrm>
                <a:off x="6611760" y="249840"/>
                <a:ext cx="1752120" cy="248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 u="sng">
                    <a:solidFill>
                      <a:srgbClr val="0000ff"/>
                    </a:solidFill>
                    <a:uFillTx/>
                    <a:latin typeface="Verdana"/>
                    <a:ea typeface="DejaVu Sans"/>
                    <a:hlinkClick r:id="rId4"/>
                  </a:rPr>
                  <a:t>https://rekyt.github.io/</a:t>
                </a:r>
                <a:endParaRPr b="0" lang="en-US" sz="1050" spc="-1" strike="noStrike">
                  <a:latin typeface="Arial"/>
                </a:endParaRPr>
              </a:p>
            </p:txBody>
          </p:sp>
        </p:grpSp>
      </p:grpSp>
      <p:sp>
        <p:nvSpPr>
          <p:cNvPr id="248" name=""/>
          <p:cNvSpPr/>
          <p:nvPr/>
        </p:nvSpPr>
        <p:spPr>
          <a:xfrm>
            <a:off x="2052000" y="2295720"/>
            <a:ext cx="5039280" cy="55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i="1" lang="en-US" sz="3000" spc="-1" strike="noStrike">
                <a:solidFill>
                  <a:srgbClr val="ffffff"/>
                </a:solidFill>
                <a:latin typeface="Verdana"/>
                <a:ea typeface="DejaVu Sans"/>
              </a:rPr>
              <a:t>Thank you!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9" name=""/>
          <p:cNvSpPr txBox="1"/>
          <p:nvPr/>
        </p:nvSpPr>
        <p:spPr>
          <a:xfrm>
            <a:off x="4860000" y="4140000"/>
            <a:ext cx="4104720" cy="85464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50" name=""/>
          <p:cNvGrpSpPr/>
          <p:nvPr/>
        </p:nvGrpSpPr>
        <p:grpSpPr>
          <a:xfrm>
            <a:off x="828000" y="213840"/>
            <a:ext cx="1872000" cy="248760"/>
            <a:chOff x="828000" y="213840"/>
            <a:chExt cx="1872000" cy="248760"/>
          </a:xfrm>
        </p:grpSpPr>
        <p:sp>
          <p:nvSpPr>
            <p:cNvPr id="251" name=""/>
            <p:cNvSpPr/>
            <p:nvPr/>
          </p:nvSpPr>
          <p:spPr>
            <a:xfrm>
              <a:off x="828000" y="213840"/>
              <a:ext cx="1872000" cy="24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</a:rPr>
                <a:t>matthias.grenie@idiv.de</a:t>
              </a:r>
              <a:endParaRPr b="0" lang="en-US" sz="105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oliennummernplatzhalter 1_ 4"/>
          <p:cNvSpPr/>
          <p:nvPr/>
        </p:nvSpPr>
        <p:spPr>
          <a:xfrm>
            <a:off x="7560000" y="4680000"/>
            <a:ext cx="1198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DE9D3FE-DF41-49B5-B1C2-8A55AE9E8E2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3" name="Textplatzhalter 2_ 4"/>
          <p:cNvSpPr/>
          <p:nvPr/>
        </p:nvSpPr>
        <p:spPr>
          <a:xfrm>
            <a:off x="539640" y="376200"/>
            <a:ext cx="8243640" cy="5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Functional Invasion Community Ecology?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1"/>
          <a:stretch/>
        </p:blipFill>
        <p:spPr>
          <a:xfrm>
            <a:off x="1013760" y="1371240"/>
            <a:ext cx="2796840" cy="2378160"/>
          </a:xfrm>
          <a:prstGeom prst="rect">
            <a:avLst/>
          </a:prstGeom>
          <a:ln w="0">
            <a:noFill/>
          </a:ln>
        </p:spPr>
      </p:pic>
      <p:sp>
        <p:nvSpPr>
          <p:cNvPr id="135" name="TextBox 1"/>
          <p:cNvSpPr/>
          <p:nvPr/>
        </p:nvSpPr>
        <p:spPr>
          <a:xfrm rot="15000">
            <a:off x="540360" y="1015920"/>
            <a:ext cx="3707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let us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gain insight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6" name="TextBox 2"/>
          <p:cNvSpPr/>
          <p:nvPr/>
        </p:nvSpPr>
        <p:spPr>
          <a:xfrm rot="15000">
            <a:off x="4858920" y="907920"/>
            <a:ext cx="3707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Ecology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focuses</a:t>
            </a:r>
            <a:br>
              <a:rPr sz="1800"/>
            </a:b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on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multiple species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together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7" name="TextBox 3"/>
          <p:cNvSpPr/>
          <p:nvPr/>
        </p:nvSpPr>
        <p:spPr>
          <a:xfrm rot="15000">
            <a:off x="540360" y="3859920"/>
            <a:ext cx="3707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Díaz et al. 2016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rcRect l="0" t="0" r="46456" b="0"/>
          <a:stretch/>
        </p:blipFill>
        <p:spPr>
          <a:xfrm>
            <a:off x="5247360" y="1628640"/>
            <a:ext cx="2851920" cy="1898640"/>
          </a:xfrm>
          <a:prstGeom prst="rect">
            <a:avLst/>
          </a:prstGeom>
          <a:ln w="0">
            <a:noFill/>
          </a:ln>
        </p:spPr>
      </p:pic>
      <p:sp>
        <p:nvSpPr>
          <p:cNvPr id="139" name="TextBox 4"/>
          <p:cNvSpPr/>
          <p:nvPr/>
        </p:nvSpPr>
        <p:spPr>
          <a:xfrm rot="15000">
            <a:off x="4860360" y="3859920"/>
            <a:ext cx="3707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Gallien &amp; Carboni 2016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TextBox 5"/>
          <p:cNvSpPr/>
          <p:nvPr/>
        </p:nvSpPr>
        <p:spPr>
          <a:xfrm rot="15000">
            <a:off x="792000" y="4393440"/>
            <a:ext cx="7847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→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Study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assembly processes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of alien species using functional traits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nplatzhalter 1_ 1"/>
          <p:cNvSpPr/>
          <p:nvPr/>
        </p:nvSpPr>
        <p:spPr>
          <a:xfrm>
            <a:off x="7560000" y="4680000"/>
            <a:ext cx="1198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DB2BA95-A4F0-403D-A598-E1C149A3745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2" name="Textplatzhalter 2_ 1"/>
          <p:cNvSpPr/>
          <p:nvPr/>
        </p:nvSpPr>
        <p:spPr>
          <a:xfrm>
            <a:off x="539640" y="376200"/>
            <a:ext cx="8243640" cy="5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The problem...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xtBox 9"/>
          <p:cNvSpPr/>
          <p:nvPr/>
        </p:nvSpPr>
        <p:spPr>
          <a:xfrm rot="15000">
            <a:off x="538920" y="1249560"/>
            <a:ext cx="52203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Wanted to study the “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Biotic Resistance Hypothesis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” globally in the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Tropics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with a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lens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583560" y="4068000"/>
            <a:ext cx="7976520" cy="53892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50000">
                <a:srgbClr val="ffdd4e"/>
              </a:gs>
              <a:gs pos="100000">
                <a:srgbClr val="ffdd4e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What do we know of functional traits of alien (plant) species at global scale?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45" name="Group 4"/>
          <p:cNvGrpSpPr/>
          <p:nvPr/>
        </p:nvGrpSpPr>
        <p:grpSpPr>
          <a:xfrm>
            <a:off x="6012000" y="376560"/>
            <a:ext cx="2458440" cy="1962720"/>
            <a:chOff x="6012000" y="376560"/>
            <a:chExt cx="2458440" cy="1962720"/>
          </a:xfrm>
        </p:grpSpPr>
        <p:sp>
          <p:nvSpPr>
            <p:cNvPr id="146" name="CustomShape 5_ 1"/>
            <p:cNvSpPr/>
            <p:nvPr/>
          </p:nvSpPr>
          <p:spPr>
            <a:xfrm>
              <a:off x="6012000" y="376560"/>
              <a:ext cx="2458440" cy="237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8320" bIns="23832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Functional Position of Aliens</a:t>
              </a:r>
              <a:endParaRPr b="0" lang="en-US" sz="1400" spc="-1" strike="noStrike">
                <a:latin typeface="Arial"/>
              </a:endParaRPr>
            </a:p>
          </p:txBody>
        </p:sp>
        <p:pic>
          <p:nvPicPr>
            <p:cNvPr id="147" name="Picture 7_ 1" descr=""/>
            <p:cNvPicPr/>
            <p:nvPr/>
          </p:nvPicPr>
          <p:blipFill>
            <a:blip r:embed="rId1"/>
            <a:stretch/>
          </p:blipFill>
          <p:spPr>
            <a:xfrm>
              <a:off x="6302520" y="688680"/>
              <a:ext cx="2120760" cy="1650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8" name="TextBox 6"/>
          <p:cNvSpPr/>
          <p:nvPr/>
        </p:nvSpPr>
        <p:spPr>
          <a:xfrm rot="15000">
            <a:off x="3167640" y="2786040"/>
            <a:ext cx="39974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Huge gaps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in trait data for alien species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600480" y="2088000"/>
            <a:ext cx="2333160" cy="1555920"/>
          </a:xfrm>
          <a:prstGeom prst="rect">
            <a:avLst/>
          </a:prstGeom>
          <a:ln w="0">
            <a:noFill/>
          </a:ln>
        </p:spPr>
      </p:pic>
      <p:sp>
        <p:nvSpPr>
          <p:cNvPr id="150" name="TextBox 7"/>
          <p:cNvSpPr/>
          <p:nvPr/>
        </p:nvSpPr>
        <p:spPr>
          <a:xfrm rot="15000">
            <a:off x="687600" y="3568680"/>
            <a:ext cx="2158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Cornwell et al. 2019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oliennummernplatzhalter 1_0"/>
          <p:cNvSpPr/>
          <p:nvPr/>
        </p:nvSpPr>
        <p:spPr>
          <a:xfrm>
            <a:off x="7560000" y="4680000"/>
            <a:ext cx="1198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9E2478A-80E6-444A-B972-C2C74AF1D043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2" name="Textplatzhalter 2_2"/>
          <p:cNvSpPr/>
          <p:nvPr/>
        </p:nvSpPr>
        <p:spPr>
          <a:xfrm>
            <a:off x="539640" y="376200"/>
            <a:ext cx="8243640" cy="5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Merging Alien Plant Species Lists and Global Traits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53" name=""/>
          <p:cNvGrpSpPr/>
          <p:nvPr/>
        </p:nvGrpSpPr>
        <p:grpSpPr>
          <a:xfrm>
            <a:off x="874800" y="1476000"/>
            <a:ext cx="2148120" cy="1315080"/>
            <a:chOff x="874800" y="1476000"/>
            <a:chExt cx="2148120" cy="1315080"/>
          </a:xfrm>
        </p:grpSpPr>
        <p:sp>
          <p:nvSpPr>
            <p:cNvPr id="154" name=""/>
            <p:cNvSpPr/>
            <p:nvPr/>
          </p:nvSpPr>
          <p:spPr>
            <a:xfrm>
              <a:off x="941400" y="1476000"/>
              <a:ext cx="2014560" cy="39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Alien status</a:t>
              </a:r>
              <a:br>
                <a:rPr sz="1800"/>
              </a:b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and distribution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55" name="" descr=""/>
            <p:cNvPicPr/>
            <p:nvPr/>
          </p:nvPicPr>
          <p:blipFill>
            <a:blip r:embed="rId1"/>
            <a:stretch/>
          </p:blipFill>
          <p:spPr>
            <a:xfrm>
              <a:off x="874800" y="2001600"/>
              <a:ext cx="2148120" cy="789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6" name=""/>
          <p:cNvGrpSpPr/>
          <p:nvPr/>
        </p:nvGrpSpPr>
        <p:grpSpPr>
          <a:xfrm>
            <a:off x="5215320" y="1022760"/>
            <a:ext cx="3031920" cy="2031480"/>
            <a:chOff x="5215320" y="1022760"/>
            <a:chExt cx="3031920" cy="2031480"/>
          </a:xfrm>
        </p:grpSpPr>
        <p:grpSp>
          <p:nvGrpSpPr>
            <p:cNvPr id="157" name=""/>
            <p:cNvGrpSpPr/>
            <p:nvPr/>
          </p:nvGrpSpPr>
          <p:grpSpPr>
            <a:xfrm>
              <a:off x="5215320" y="1368000"/>
              <a:ext cx="3031920" cy="1686240"/>
              <a:chOff x="5215320" y="1368000"/>
              <a:chExt cx="3031920" cy="1686240"/>
            </a:xfrm>
          </p:grpSpPr>
          <p:pic>
            <p:nvPicPr>
              <p:cNvPr id="158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601000"/>
                <a:ext cx="1274040" cy="453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9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5359320" y="1368000"/>
                <a:ext cx="837720" cy="970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0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6984360" y="1606680"/>
                <a:ext cx="1259280" cy="493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1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512800"/>
                <a:ext cx="1125720" cy="4856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62" name=""/>
            <p:cNvSpPr/>
            <p:nvPr/>
          </p:nvSpPr>
          <p:spPr>
            <a:xfrm>
              <a:off x="5816520" y="1022760"/>
              <a:ext cx="2050560" cy="36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(Open) Trait 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63" name=""/>
          <p:cNvSpPr/>
          <p:nvPr/>
        </p:nvSpPr>
        <p:spPr>
          <a:xfrm>
            <a:off x="3618000" y="2000880"/>
            <a:ext cx="862560" cy="286560"/>
          </a:xfrm>
          <a:custGeom>
            <a:avLst/>
            <a:gdLst>
              <a:gd name="textAreaLeft" fmla="*/ 0 w 862560"/>
              <a:gd name="textAreaRight" fmla="*/ 862920 w 862560"/>
              <a:gd name="textAreaTop" fmla="*/ 0 h 286560"/>
              <a:gd name="textAreaBottom" fmla="*/ 286920 h 286560"/>
            </a:gdLst>
            <a:ahLst/>
            <a:rect l="textAreaLeft" t="textAreaTop" r="textAreaRight" b="textAreaBottom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1224360" y="4028400"/>
            <a:ext cx="669456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16,538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species from GloNAF</a:t>
            </a:r>
            <a:br>
              <a:rPr sz="1800"/>
            </a:b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→ 15,490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with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at least one trait (consolidated data)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1323000" y="3296880"/>
            <a:ext cx="649656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Taxonomic Harmonization (Grenié et al. 2022)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+ Trait Harmonization + Trait Categorization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2592000" y="720000"/>
            <a:ext cx="3958920" cy="421560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3056040" y="1080000"/>
            <a:ext cx="3547080" cy="3554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Foliennummernplatzhalter 1_5"/>
          <p:cNvSpPr/>
          <p:nvPr/>
        </p:nvSpPr>
        <p:spPr>
          <a:xfrm>
            <a:off x="7560000" y="4680000"/>
            <a:ext cx="1198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A72E0B4-AFA5-48A7-BC57-0B09F7C9E20C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9" name="Textplatzhalter 2_6"/>
          <p:cNvSpPr/>
          <p:nvPr/>
        </p:nvSpPr>
        <p:spPr>
          <a:xfrm>
            <a:off x="539640" y="376200"/>
            <a:ext cx="8243640" cy="5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Global Trait 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3060000" y="720000"/>
            <a:ext cx="3547080" cy="358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 rot="5400000">
            <a:off x="1051560" y="2620080"/>
            <a:ext cx="3547080" cy="46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 rot="10800000">
            <a:off x="3057120" y="4628880"/>
            <a:ext cx="3547080" cy="46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3816000" y="1800000"/>
            <a:ext cx="21589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98%</a:t>
            </a: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 of trait matrix is </a:t>
            </a: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empty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3492000" y="1338840"/>
            <a:ext cx="269892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1 pixel = 1 trait x 1 species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583560" y="2302560"/>
            <a:ext cx="7976520" cy="53892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50000">
                <a:srgbClr val="ffdd4e"/>
              </a:gs>
              <a:gs pos="100000">
                <a:srgbClr val="ffdd4e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We are lacking much of alien plant species traits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oliennummernplatzhalter 1_7"/>
          <p:cNvSpPr/>
          <p:nvPr/>
        </p:nvSpPr>
        <p:spPr>
          <a:xfrm>
            <a:off x="7560000" y="4680000"/>
            <a:ext cx="1198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7526ECB-9E06-482B-8BC5-0EC70BE5F49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6480000" y="612000"/>
            <a:ext cx="269856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20 most measured traits are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mostly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categorical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6480000" y="1558080"/>
            <a:ext cx="269856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 traits measured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for &lt;50%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6480000" y="2504160"/>
            <a:ext cx="269856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Plant height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is the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first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~70%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6480000" y="3636720"/>
            <a:ext cx="269856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Seed mass 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is the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second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~50% of species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95480" y="205560"/>
            <a:ext cx="6319440" cy="4865040"/>
          </a:xfrm>
          <a:prstGeom prst="rect">
            <a:avLst/>
          </a:prstGeom>
          <a:ln w="0">
            <a:noFill/>
          </a:ln>
        </p:spPr>
      </p:pic>
      <p:sp>
        <p:nvSpPr>
          <p:cNvPr id="182" name=""/>
          <p:cNvSpPr/>
          <p:nvPr/>
        </p:nvSpPr>
        <p:spPr>
          <a:xfrm>
            <a:off x="1944000" y="626760"/>
            <a:ext cx="4534920" cy="4078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>
            <a:off x="195480" y="720000"/>
            <a:ext cx="1747440" cy="3958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>
            <a:off x="1800000" y="4680000"/>
            <a:ext cx="467892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>
            <a:off x="1800000" y="484200"/>
            <a:ext cx="4678920" cy="141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oliennummernplatzhalter 1_ 2"/>
          <p:cNvSpPr/>
          <p:nvPr/>
        </p:nvSpPr>
        <p:spPr>
          <a:xfrm>
            <a:off x="7560000" y="4680000"/>
            <a:ext cx="1198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40AF9DC-5ECB-4DA8-BD74-6C4741EABD3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7" name="Textplatzhalter 2_ 2"/>
          <p:cNvSpPr/>
          <p:nvPr/>
        </p:nvSpPr>
        <p:spPr>
          <a:xfrm>
            <a:off x="539640" y="376200"/>
            <a:ext cx="8243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Trait Combinations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2142000" y="863640"/>
            <a:ext cx="485892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16,538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x Traits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2,215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matrix is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big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1370880" y="1423080"/>
            <a:ext cx="6400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Reduce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complexity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→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trait combinations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470880" y="2062080"/>
            <a:ext cx="251604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Leaf-Height-Seed Mass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Westoby et al. 1999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3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3620880" y="2062080"/>
            <a:ext cx="222804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Aboveground Traits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Díaz et al. 2016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6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6482880" y="2081520"/>
            <a:ext cx="215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Root Traits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Bergmann et al. 2020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4 traits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3" name="Picture 1" descr=""/>
          <p:cNvPicPr/>
          <p:nvPr/>
        </p:nvPicPr>
        <p:blipFill>
          <a:blip r:embed="rId1"/>
          <a:stretch/>
        </p:blipFill>
        <p:spPr>
          <a:xfrm>
            <a:off x="3708000" y="2849760"/>
            <a:ext cx="1982160" cy="1685160"/>
          </a:xfrm>
          <a:prstGeom prst="rect">
            <a:avLst/>
          </a:prstGeom>
          <a:ln w="0">
            <a:noFill/>
          </a:ln>
        </p:spPr>
      </p:pic>
      <p:grpSp>
        <p:nvGrpSpPr>
          <p:cNvPr id="194" name=""/>
          <p:cNvGrpSpPr/>
          <p:nvPr/>
        </p:nvGrpSpPr>
        <p:grpSpPr>
          <a:xfrm>
            <a:off x="601920" y="2864160"/>
            <a:ext cx="2404440" cy="1778760"/>
            <a:chOff x="601920" y="2864160"/>
            <a:chExt cx="2404440" cy="1778760"/>
          </a:xfrm>
        </p:grpSpPr>
        <p:sp>
          <p:nvSpPr>
            <p:cNvPr id="195" name=""/>
            <p:cNvSpPr/>
            <p:nvPr/>
          </p:nvSpPr>
          <p:spPr>
            <a:xfrm flipV="1">
              <a:off x="1620000" y="3276000"/>
              <a:ext cx="360" cy="720000"/>
            </a:xfrm>
            <a:prstGeom prst="line">
              <a:avLst/>
            </a:prstGeom>
            <a:ln w="38160">
              <a:solidFill>
                <a:srgbClr val="76a4d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"/>
            <p:cNvSpPr/>
            <p:nvPr/>
          </p:nvSpPr>
          <p:spPr>
            <a:xfrm>
              <a:off x="1620000" y="3996000"/>
              <a:ext cx="720000" cy="360"/>
            </a:xfrm>
            <a:prstGeom prst="line">
              <a:avLst/>
            </a:prstGeom>
            <a:ln w="38160">
              <a:solidFill>
                <a:srgbClr val="d4ea6b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"/>
            <p:cNvSpPr/>
            <p:nvPr/>
          </p:nvSpPr>
          <p:spPr>
            <a:xfrm flipH="1">
              <a:off x="1217160" y="3996000"/>
              <a:ext cx="402840" cy="402840"/>
            </a:xfrm>
            <a:prstGeom prst="line">
              <a:avLst/>
            </a:prstGeom>
            <a:ln w="38160">
              <a:solidFill>
                <a:srgbClr val="ffdd4e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"/>
            <p:cNvSpPr/>
            <p:nvPr/>
          </p:nvSpPr>
          <p:spPr>
            <a:xfrm>
              <a:off x="2218320" y="3853080"/>
              <a:ext cx="788040" cy="32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Height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1154880" y="2864160"/>
              <a:ext cx="932040" cy="35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Specific</a:t>
              </a:r>
              <a:br>
                <a:rPr sz="1800"/>
              </a:b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Leaf Area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00" name=""/>
            <p:cNvSpPr/>
            <p:nvPr/>
          </p:nvSpPr>
          <p:spPr>
            <a:xfrm>
              <a:off x="601920" y="4177080"/>
              <a:ext cx="788040" cy="465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Seed Mass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01" name=""/>
          <p:cNvGrpSpPr/>
          <p:nvPr/>
        </p:nvGrpSpPr>
        <p:grpSpPr>
          <a:xfrm>
            <a:off x="6424560" y="2925000"/>
            <a:ext cx="2394360" cy="1427760"/>
            <a:chOff x="6424560" y="2925000"/>
            <a:chExt cx="2394360" cy="1427760"/>
          </a:xfrm>
        </p:grpSpPr>
        <p:pic>
          <p:nvPicPr>
            <p:cNvPr id="202" name="" descr=""/>
            <p:cNvPicPr/>
            <p:nvPr/>
          </p:nvPicPr>
          <p:blipFill>
            <a:blip r:embed="rId2"/>
            <a:stretch/>
          </p:blipFill>
          <p:spPr>
            <a:xfrm>
              <a:off x="6449760" y="2925000"/>
              <a:ext cx="2369160" cy="142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3" name=""/>
            <p:cNvSpPr/>
            <p:nvPr/>
          </p:nvSpPr>
          <p:spPr>
            <a:xfrm>
              <a:off x="6424560" y="2961000"/>
              <a:ext cx="810360" cy="358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oliennummernplatzhalter 1_8"/>
          <p:cNvSpPr/>
          <p:nvPr/>
        </p:nvSpPr>
        <p:spPr>
          <a:xfrm>
            <a:off x="7560000" y="4680000"/>
            <a:ext cx="1198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F7F3CAC-4BAA-4D05-996F-97AC8EDF5AF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5" name="Textplatzhalter 2_8"/>
          <p:cNvSpPr/>
          <p:nvPr/>
        </p:nvSpPr>
        <p:spPr>
          <a:xfrm>
            <a:off x="539640" y="376200"/>
            <a:ext cx="8243640" cy="5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We have global gaps in trait combinations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1162800" y="844920"/>
            <a:ext cx="6817680" cy="3654000"/>
          </a:xfrm>
          <a:prstGeom prst="rect">
            <a:avLst/>
          </a:prstGeom>
          <a:ln w="0">
            <a:noFill/>
          </a:ln>
        </p:spPr>
      </p:pic>
      <p:sp>
        <p:nvSpPr>
          <p:cNvPr id="207" name=""/>
          <p:cNvSpPr/>
          <p:nvPr/>
        </p:nvSpPr>
        <p:spPr>
          <a:xfrm>
            <a:off x="1080000" y="1319760"/>
            <a:ext cx="3419280" cy="155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>
            <a:off x="4500000" y="1319760"/>
            <a:ext cx="3419280" cy="155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4500000" y="2867760"/>
            <a:ext cx="3419280" cy="155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1080000" y="2867760"/>
            <a:ext cx="3419280" cy="155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oliennummernplatzhalter 1_ 3"/>
          <p:cNvSpPr/>
          <p:nvPr/>
        </p:nvSpPr>
        <p:spPr>
          <a:xfrm>
            <a:off x="7560000" y="4680000"/>
            <a:ext cx="11980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C17603F-EA6A-492D-B6B2-911A9002BCD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2" name="Textplatzhalter 2_ 3"/>
          <p:cNvSpPr/>
          <p:nvPr/>
        </p:nvSpPr>
        <p:spPr>
          <a:xfrm>
            <a:off x="539640" y="376200"/>
            <a:ext cx="8243640" cy="5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Widespread and Invasive Species are better known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341640" y="726480"/>
            <a:ext cx="8460000" cy="424044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4536000" y="726480"/>
            <a:ext cx="4174920" cy="4107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>
            <a:off x="720000" y="2160000"/>
            <a:ext cx="360000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576000" y="3060000"/>
            <a:ext cx="374400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"/>
          <p:cNvSpPr/>
          <p:nvPr/>
        </p:nvSpPr>
        <p:spPr>
          <a:xfrm>
            <a:off x="576000" y="3816000"/>
            <a:ext cx="374400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</TotalTime>
  <Application>LibreOffice/7.4.0.3$Windows_X86_64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2022-09-07T09:01:24Z</dcterms:created>
  <dc:creator>Matthias Grenié</dc:creator>
  <dc:description/>
  <dc:language>fr-FR</dc:language>
  <cp:lastModifiedBy>Matthias Grenié</cp:lastModifiedBy>
  <dcterms:modified xsi:type="dcterms:W3CDTF">2022-09-12T10:20:18Z</dcterms:modified>
  <cp:revision>72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